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1" r:id="rId2"/>
    <p:sldId id="256" r:id="rId3"/>
    <p:sldId id="274" r:id="rId4"/>
    <p:sldId id="275" r:id="rId5"/>
    <p:sldId id="268" r:id="rId6"/>
    <p:sldId id="257" r:id="rId7"/>
    <p:sldId id="258" r:id="rId8"/>
    <p:sldId id="260" r:id="rId9"/>
    <p:sldId id="261" r:id="rId10"/>
    <p:sldId id="262" r:id="rId11"/>
    <p:sldId id="263" r:id="rId12"/>
    <p:sldId id="264" r:id="rId13"/>
    <p:sldId id="266" r:id="rId14"/>
    <p:sldId id="265" r:id="rId15"/>
    <p:sldId id="267" r:id="rId16"/>
    <p:sldId id="269" r:id="rId17"/>
    <p:sldId id="271" r:id="rId18"/>
    <p:sldId id="272" r:id="rId19"/>
    <p:sldId id="277" r:id="rId20"/>
    <p:sldId id="273" r:id="rId21"/>
    <p:sldId id="280" r:id="rId22"/>
    <p:sldId id="270" r:id="rId23"/>
    <p:sldId id="278" r:id="rId24"/>
    <p:sldId id="279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0642BA3-36F1-4E54-B882-D64B2E36E442}" type="datetimeFigureOut">
              <a:rPr lang="pt-PT" smtClean="0"/>
              <a:t>20-09-2019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85592A7-7683-4AF7-BD31-4B3336973060}" type="slidenum">
              <a:rPr lang="pt-PT" smtClean="0"/>
              <a:t>‹nº›</a:t>
            </a:fld>
            <a:endParaRPr lang="pt-PT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3"/>
          <p:cNvSpPr>
            <a:spLocks noGrp="1"/>
          </p:cNvSpPr>
          <p:nvPr>
            <p:ph idx="1"/>
          </p:nvPr>
        </p:nvSpPr>
        <p:spPr>
          <a:xfrm>
            <a:off x="3403037" y="980728"/>
            <a:ext cx="5472608" cy="2239144"/>
          </a:xfrm>
        </p:spPr>
        <p:txBody>
          <a:bodyPr/>
          <a:lstStyle/>
          <a:p>
            <a:pPr marL="114300" indent="0" algn="ctr">
              <a:buNone/>
            </a:pPr>
            <a:r>
              <a:rPr lang="pt-PT" b="1" dirty="0" smtClean="0"/>
              <a:t>Sessão de Apresentação do Projecto e Divulgação de Oportunidades Formativas</a:t>
            </a:r>
            <a:endParaRPr lang="pt-PT" b="1" dirty="0"/>
          </a:p>
        </p:txBody>
      </p:sp>
      <p:sp>
        <p:nvSpPr>
          <p:cNvPr id="3" name="Subtítulo 2"/>
          <p:cNvSpPr>
            <a:spLocks noGrp="1"/>
          </p:cNvSpPr>
          <p:nvPr>
            <p:ph type="body" sz="half" idx="2"/>
          </p:nvPr>
        </p:nvSpPr>
        <p:spPr>
          <a:xfrm>
            <a:off x="755576" y="1916832"/>
            <a:ext cx="2298634" cy="1752600"/>
          </a:xfrm>
        </p:spPr>
        <p:txBody>
          <a:bodyPr>
            <a:normAutofit/>
          </a:bodyPr>
          <a:lstStyle/>
          <a:p>
            <a:r>
              <a:rPr lang="pt-PT" sz="3600" b="1" dirty="0" smtClean="0"/>
              <a:t>ERASMUS + 2019</a:t>
            </a:r>
            <a:endParaRPr lang="pt-PT" sz="3600" b="1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5576" y="3501008"/>
            <a:ext cx="2298634" cy="1080120"/>
          </a:xfrm>
        </p:spPr>
        <p:txBody>
          <a:bodyPr>
            <a:normAutofit/>
          </a:bodyPr>
          <a:lstStyle/>
          <a:p>
            <a:r>
              <a:rPr lang="pt-PT" sz="1200" b="1" dirty="0" smtClean="0"/>
              <a:t>Internacionalização do Currículo e Promoção da Cidadania</a:t>
            </a:r>
            <a:endParaRPr lang="pt-PT" sz="1200" b="1" dirty="0"/>
          </a:p>
        </p:txBody>
      </p:sp>
      <p:sp>
        <p:nvSpPr>
          <p:cNvPr id="5" name="Marcador de Posição de Conteúdo 3"/>
          <p:cNvSpPr txBox="1">
            <a:spLocks/>
          </p:cNvSpPr>
          <p:nvPr/>
        </p:nvSpPr>
        <p:spPr>
          <a:xfrm>
            <a:off x="3436573" y="3933056"/>
            <a:ext cx="5472608" cy="1872208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20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algn="ctr">
              <a:buFont typeface="Arial" pitchFamily="34" charset="0"/>
              <a:buNone/>
            </a:pPr>
            <a:r>
              <a:rPr lang="pt-PT" b="1" dirty="0" smtClean="0">
                <a:solidFill>
                  <a:schemeClr val="accent2"/>
                </a:solidFill>
              </a:rPr>
              <a:t>20 de </a:t>
            </a:r>
            <a:r>
              <a:rPr lang="pt-PT" b="1" dirty="0" err="1" smtClean="0">
                <a:solidFill>
                  <a:schemeClr val="accent2"/>
                </a:solidFill>
              </a:rPr>
              <a:t>setembro</a:t>
            </a:r>
            <a:endParaRPr lang="pt-PT" b="1" dirty="0" smtClean="0">
              <a:solidFill>
                <a:schemeClr val="accent2"/>
              </a:solidFill>
            </a:endParaRPr>
          </a:p>
          <a:p>
            <a:pPr marL="114300" indent="0" algn="ctr">
              <a:buFont typeface="Arial" pitchFamily="34" charset="0"/>
              <a:buNone/>
            </a:pPr>
            <a:r>
              <a:rPr lang="pt-PT" b="1" dirty="0" smtClean="0">
                <a:solidFill>
                  <a:schemeClr val="accent2"/>
                </a:solidFill>
              </a:rPr>
              <a:t>17h00</a:t>
            </a:r>
          </a:p>
          <a:p>
            <a:pPr marL="114300" indent="0" algn="ctr">
              <a:buFont typeface="Arial" pitchFamily="34" charset="0"/>
              <a:buNone/>
            </a:pPr>
            <a:r>
              <a:rPr lang="pt-PT" b="1" dirty="0" smtClean="0">
                <a:solidFill>
                  <a:schemeClr val="accent2"/>
                </a:solidFill>
              </a:rPr>
              <a:t>Sala de Reuniões</a:t>
            </a:r>
            <a:endParaRPr lang="pt-PT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750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5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Teaching tolerance, diversity and active citizenship in the 21</a:t>
            </a:r>
            <a:r>
              <a:rPr lang="en-US" b="1" baseline="30000" dirty="0" smtClean="0"/>
              <a:t>st</a:t>
            </a:r>
            <a:r>
              <a:rPr lang="en-US" b="1" dirty="0" smtClean="0"/>
              <a:t> century classroom</a:t>
            </a:r>
          </a:p>
          <a:p>
            <a:r>
              <a:rPr lang="pt-PT" dirty="0" smtClean="0"/>
              <a:t>Local: Sofia, Bulgária</a:t>
            </a:r>
          </a:p>
          <a:p>
            <a:r>
              <a:rPr lang="pt-PT" dirty="0" smtClean="0"/>
              <a:t>Duração: 7 dias</a:t>
            </a:r>
          </a:p>
          <a:p>
            <a:r>
              <a:rPr lang="pt-PT" dirty="0" smtClean="0"/>
              <a:t>Grupo: 3</a:t>
            </a:r>
          </a:p>
          <a:p>
            <a:r>
              <a:rPr lang="pt-PT" dirty="0" smtClean="0"/>
              <a:t>Banda: 6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docente ou técnico integrado em projectos escolares no âmbito do curso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4040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6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A European School for All Children</a:t>
            </a:r>
          </a:p>
          <a:p>
            <a:r>
              <a:rPr lang="pt-PT" dirty="0" smtClean="0"/>
              <a:t>Local: Florença, Itália</a:t>
            </a:r>
          </a:p>
          <a:p>
            <a:r>
              <a:rPr lang="pt-PT" dirty="0" smtClean="0"/>
              <a:t>Duração: 6 dias</a:t>
            </a:r>
          </a:p>
          <a:p>
            <a:r>
              <a:rPr lang="pt-PT" dirty="0" smtClean="0"/>
              <a:t>Grupo: 2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2 elementos do NEE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8651854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7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Structured Educational Visit to Schools/Institutes &amp; Training Seminars</a:t>
            </a:r>
          </a:p>
          <a:p>
            <a:r>
              <a:rPr lang="pt-PT" dirty="0" smtClean="0"/>
              <a:t>Local: Oslo, Noruega</a:t>
            </a:r>
          </a:p>
          <a:p>
            <a:r>
              <a:rPr lang="pt-PT" dirty="0" smtClean="0"/>
              <a:t>Duração: 7 dias</a:t>
            </a:r>
          </a:p>
          <a:p>
            <a:r>
              <a:rPr lang="pt-PT" dirty="0" smtClean="0"/>
              <a:t>Grupo: 1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coordenador dos serviços especializados AE </a:t>
            </a:r>
          </a:p>
          <a:p>
            <a:pPr lvl="1"/>
            <a:r>
              <a:rPr lang="pt-PT" dirty="0" smtClean="0"/>
              <a:t>1 membro da comissão de avaliação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44447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8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Innovative Approaches to Teaching </a:t>
            </a:r>
          </a:p>
          <a:p>
            <a:r>
              <a:rPr lang="pt-PT" dirty="0" smtClean="0"/>
              <a:t>Local: Helsínquia, Finlândia</a:t>
            </a:r>
          </a:p>
          <a:p>
            <a:r>
              <a:rPr lang="pt-PT" dirty="0" smtClean="0"/>
              <a:t>Duração: 7 dias</a:t>
            </a:r>
          </a:p>
          <a:p>
            <a:r>
              <a:rPr lang="pt-PT" dirty="0" smtClean="0"/>
              <a:t>Grupo: 1</a:t>
            </a:r>
          </a:p>
          <a:p>
            <a:r>
              <a:rPr lang="pt-PT" dirty="0" smtClean="0"/>
              <a:t>Banda: 6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/>
              <a:t>1 docente de </a:t>
            </a:r>
            <a:r>
              <a:rPr lang="pt-PT" dirty="0" smtClean="0"/>
              <a:t>AFC</a:t>
            </a:r>
          </a:p>
          <a:p>
            <a:pPr lvl="1"/>
            <a:r>
              <a:rPr lang="pt-PT" dirty="0"/>
              <a:t>1 membro da comissão de avaliação</a:t>
            </a:r>
          </a:p>
          <a:p>
            <a:pPr marL="411480" lvl="1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83683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9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Design the positive: positive thinking, positive communication and positive school spaces</a:t>
            </a:r>
          </a:p>
          <a:p>
            <a:r>
              <a:rPr lang="pt-PT" dirty="0" smtClean="0"/>
              <a:t>Local: Florença, Itália</a:t>
            </a:r>
          </a:p>
          <a:p>
            <a:r>
              <a:rPr lang="pt-PT" dirty="0" smtClean="0"/>
              <a:t>Duração: 6 dias</a:t>
            </a:r>
          </a:p>
          <a:p>
            <a:r>
              <a:rPr lang="pt-PT" dirty="0" smtClean="0"/>
              <a:t>Grupo: 2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2 elementos do órgão de gestão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85509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Jobshadowing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pt-PT" dirty="0" smtClean="0"/>
          </a:p>
          <a:p>
            <a:pPr algn="just"/>
            <a:r>
              <a:rPr lang="pt-PT" b="1" dirty="0" smtClean="0"/>
              <a:t>Descrição</a:t>
            </a:r>
            <a:r>
              <a:rPr lang="pt-PT" dirty="0" smtClean="0"/>
              <a:t>: </a:t>
            </a:r>
            <a:r>
              <a:rPr lang="pt-PT" sz="2100" dirty="0" smtClean="0"/>
              <a:t>observação de estratégias de promoção da cidadania, de internacionalização, multiculturalidade e de educação inclusiva em escolas. observação e partilha de boas práticas.</a:t>
            </a:r>
          </a:p>
          <a:p>
            <a:endParaRPr lang="pt-PT" dirty="0"/>
          </a:p>
          <a:p>
            <a:pPr algn="just"/>
            <a:r>
              <a:rPr lang="pt-PT" b="1" dirty="0" smtClean="0"/>
              <a:t>Destinatários</a:t>
            </a:r>
            <a:r>
              <a:rPr lang="pt-PT" dirty="0" smtClean="0"/>
              <a:t>: </a:t>
            </a:r>
            <a:r>
              <a:rPr lang="pt-PT" sz="2100" dirty="0" smtClean="0"/>
              <a:t>todos os elementos da comunidade educativa, preferencialmente chefias intermédias e cargos de gestão/coordenação. </a:t>
            </a:r>
            <a:endParaRPr lang="pt-PT" dirty="0" smtClean="0"/>
          </a:p>
          <a:p>
            <a:endParaRPr lang="pt-PT" dirty="0"/>
          </a:p>
          <a:p>
            <a:r>
              <a:rPr lang="pt-PT" b="1" dirty="0" smtClean="0"/>
              <a:t>Vagas</a:t>
            </a:r>
            <a:r>
              <a:rPr lang="pt-PT" dirty="0" smtClean="0"/>
              <a:t>: 3 </a:t>
            </a:r>
          </a:p>
          <a:p>
            <a:endParaRPr lang="pt-PT" dirty="0"/>
          </a:p>
          <a:p>
            <a:r>
              <a:rPr lang="pt-PT" b="1" dirty="0" smtClean="0"/>
              <a:t>Tarefas específicas</a:t>
            </a:r>
            <a:r>
              <a:rPr lang="pt-PT" dirty="0" smtClean="0"/>
              <a:t>:</a:t>
            </a:r>
          </a:p>
          <a:p>
            <a:pPr lvl="1"/>
            <a:r>
              <a:rPr lang="pt-PT" dirty="0" smtClean="0"/>
              <a:t>Encontrar uma país/instituição de acolhimento</a:t>
            </a:r>
          </a:p>
          <a:p>
            <a:pPr lvl="1"/>
            <a:r>
              <a:rPr lang="pt-PT" dirty="0" smtClean="0"/>
              <a:t>Preparar um programa de visita estruturada</a:t>
            </a:r>
          </a:p>
          <a:p>
            <a:pPr lvl="1"/>
            <a:r>
              <a:rPr lang="pt-PT" dirty="0" smtClean="0"/>
              <a:t>Obter as autorizações necessárias</a:t>
            </a:r>
          </a:p>
          <a:p>
            <a:pPr marL="411480" lvl="1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97567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 que tenho que fazer?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46948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Tarefas do participante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8394344" cy="149390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114300" indent="0" algn="ctr">
              <a:buNone/>
            </a:pPr>
            <a:r>
              <a:rPr lang="pt-PT" sz="9600" b="1" dirty="0" smtClean="0"/>
              <a:t>EQUIPA</a:t>
            </a:r>
            <a:endParaRPr lang="pt-PT" sz="9600" b="1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7544" y="3356992"/>
            <a:ext cx="8352928" cy="2736304"/>
          </a:xfrm>
        </p:spPr>
        <p:txBody>
          <a:bodyPr/>
          <a:lstStyle/>
          <a:p>
            <a:r>
              <a:rPr lang="pt-PT" dirty="0" smtClean="0"/>
              <a:t>Tarefas Gerais:</a:t>
            </a:r>
          </a:p>
          <a:p>
            <a:pPr lvl="1"/>
            <a:r>
              <a:rPr lang="pt-PT" dirty="0" smtClean="0"/>
              <a:t>Participar nas reuniões da equipa</a:t>
            </a:r>
          </a:p>
          <a:p>
            <a:pPr lvl="1"/>
            <a:r>
              <a:rPr lang="pt-PT" dirty="0" smtClean="0"/>
              <a:t>Assumir a responsabilidade por uma área/tarefa </a:t>
            </a:r>
          </a:p>
          <a:p>
            <a:pPr lvl="1"/>
            <a:r>
              <a:rPr lang="pt-PT" dirty="0" smtClean="0"/>
              <a:t>Assumir e desempenhar outras tarefas designadas</a:t>
            </a:r>
          </a:p>
          <a:p>
            <a:pPr lvl="1"/>
            <a:r>
              <a:rPr lang="pt-PT" dirty="0" smtClean="0"/>
              <a:t>Disseminar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4521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Tarefas do participante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85000" lnSpcReduction="20000"/>
          </a:bodyPr>
          <a:lstStyle/>
          <a:p>
            <a:r>
              <a:rPr lang="pt-PT" b="1" dirty="0" smtClean="0"/>
              <a:t>Antes da mobilidade</a:t>
            </a:r>
            <a:r>
              <a:rPr lang="pt-PT" dirty="0" smtClean="0"/>
              <a:t>:</a:t>
            </a:r>
          </a:p>
          <a:p>
            <a:pPr lvl="1"/>
            <a:r>
              <a:rPr lang="pt-PT" dirty="0" smtClean="0"/>
              <a:t>Assinatura de protocolo/contracto com a ESVN</a:t>
            </a:r>
          </a:p>
          <a:p>
            <a:pPr lvl="1"/>
            <a:endParaRPr lang="pt-PT" dirty="0" smtClean="0"/>
          </a:p>
          <a:p>
            <a:pPr lvl="1"/>
            <a:r>
              <a:rPr lang="pt-PT" dirty="0"/>
              <a:t>Participar na </a:t>
            </a:r>
            <a:r>
              <a:rPr lang="pt-PT" b="1" dirty="0"/>
              <a:t>Reunião Preparatória</a:t>
            </a:r>
          </a:p>
          <a:p>
            <a:pPr lvl="1"/>
            <a:endParaRPr lang="pt-PT" b="1" dirty="0"/>
          </a:p>
          <a:p>
            <a:pPr lvl="1"/>
            <a:r>
              <a:rPr lang="pt-PT" dirty="0" smtClean="0"/>
              <a:t>Candidatar-se ao curso junto da entidade acolhedora</a:t>
            </a:r>
          </a:p>
          <a:p>
            <a:pPr lvl="1"/>
            <a:r>
              <a:rPr lang="pt-PT" dirty="0" smtClean="0"/>
              <a:t>Preencher e enviar toda a documentação necessária à sua candidatura</a:t>
            </a:r>
          </a:p>
          <a:p>
            <a:pPr lvl="1"/>
            <a:r>
              <a:rPr lang="pt-PT" dirty="0" smtClean="0"/>
              <a:t>Comunicar com e seguir as orientações da instituição de acolhimento </a:t>
            </a:r>
          </a:p>
          <a:p>
            <a:pPr lvl="1"/>
            <a:r>
              <a:rPr lang="pt-PT" dirty="0" smtClean="0"/>
              <a:t>Proceder ao pagamento da propina</a:t>
            </a:r>
          </a:p>
          <a:p>
            <a:pPr lvl="1"/>
            <a:r>
              <a:rPr lang="pt-PT" b="1" dirty="0" smtClean="0"/>
              <a:t>Solicitar, através de ofício, a permissão de ausência de serviço </a:t>
            </a:r>
            <a:r>
              <a:rPr lang="pt-PT" dirty="0" smtClean="0"/>
              <a:t>ao órgão executivo e à DRE</a:t>
            </a:r>
          </a:p>
          <a:p>
            <a:pPr lvl="1"/>
            <a:endParaRPr lang="pt-PT" dirty="0"/>
          </a:p>
          <a:p>
            <a:pPr lvl="1"/>
            <a:r>
              <a:rPr lang="pt-PT" dirty="0" smtClean="0"/>
              <a:t>Comprar as viagens </a:t>
            </a:r>
          </a:p>
          <a:p>
            <a:pPr lvl="1"/>
            <a:r>
              <a:rPr lang="pt-PT" dirty="0" smtClean="0"/>
              <a:t>Procurar, decidir e reservar o alojamento</a:t>
            </a:r>
          </a:p>
          <a:p>
            <a:pPr lvl="1"/>
            <a:r>
              <a:rPr lang="pt-PT" b="1" dirty="0" smtClean="0"/>
              <a:t>Contractar um seguro de viagem</a:t>
            </a:r>
          </a:p>
          <a:p>
            <a:pPr lvl="1"/>
            <a:r>
              <a:rPr lang="pt-PT" dirty="0" smtClean="0"/>
              <a:t>Requerer o Cartão Europeu de Seguro de Doença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8321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Tarefas do participante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lnSpcReduction="10000"/>
          </a:bodyPr>
          <a:lstStyle/>
          <a:p>
            <a:endParaRPr lang="pt-PT" b="1" dirty="0" smtClean="0"/>
          </a:p>
          <a:p>
            <a:r>
              <a:rPr lang="pt-PT" b="1" dirty="0" smtClean="0"/>
              <a:t>Durante a mobilidade</a:t>
            </a:r>
            <a:r>
              <a:rPr lang="pt-PT" dirty="0" smtClean="0"/>
              <a:t>:</a:t>
            </a:r>
          </a:p>
          <a:p>
            <a:pPr lvl="1"/>
            <a:r>
              <a:rPr lang="pt-PT" dirty="0" smtClean="0"/>
              <a:t>Ser assíduo e pontual</a:t>
            </a:r>
          </a:p>
          <a:p>
            <a:pPr lvl="1"/>
            <a:r>
              <a:rPr lang="pt-PT" dirty="0" smtClean="0"/>
              <a:t>Participar em todas as actividades integradas no programa do curso </a:t>
            </a:r>
          </a:p>
          <a:p>
            <a:pPr lvl="1"/>
            <a:r>
              <a:rPr lang="pt-PT" dirty="0" smtClean="0"/>
              <a:t>Praticar o inglês!</a:t>
            </a:r>
          </a:p>
          <a:p>
            <a:pPr lvl="1"/>
            <a:endParaRPr lang="pt-PT" dirty="0" smtClean="0"/>
          </a:p>
          <a:p>
            <a:pPr lvl="1"/>
            <a:r>
              <a:rPr lang="pt-PT" dirty="0" smtClean="0"/>
              <a:t>Assegurar as suas despesas!</a:t>
            </a:r>
          </a:p>
          <a:p>
            <a:pPr lvl="1"/>
            <a:r>
              <a:rPr lang="pt-PT" dirty="0" smtClean="0"/>
              <a:t>Resolver os imprevistos!</a:t>
            </a:r>
          </a:p>
          <a:p>
            <a:pPr lvl="1"/>
            <a:endParaRPr lang="pt-PT" dirty="0"/>
          </a:p>
          <a:p>
            <a:pPr lvl="1"/>
            <a:r>
              <a:rPr lang="pt-PT" dirty="0" smtClean="0"/>
              <a:t>Garantir a assinatura do </a:t>
            </a:r>
            <a:r>
              <a:rPr lang="pt-PT" b="1" i="1" dirty="0" err="1" smtClean="0"/>
              <a:t>Europass</a:t>
            </a:r>
            <a:r>
              <a:rPr lang="pt-PT" b="1" i="1" dirty="0" smtClean="0"/>
              <a:t> </a:t>
            </a:r>
            <a:r>
              <a:rPr lang="pt-PT" b="1" i="1" dirty="0" err="1" smtClean="0"/>
              <a:t>Mobility</a:t>
            </a:r>
            <a:r>
              <a:rPr lang="pt-PT" b="1" i="1" dirty="0" smtClean="0"/>
              <a:t> </a:t>
            </a:r>
            <a:r>
              <a:rPr lang="pt-PT" b="1" i="1" dirty="0" err="1" smtClean="0"/>
              <a:t>Document</a:t>
            </a:r>
            <a:r>
              <a:rPr lang="pt-PT" b="1" i="1" dirty="0" smtClean="0"/>
              <a:t> </a:t>
            </a:r>
            <a:r>
              <a:rPr lang="pt-PT" dirty="0" smtClean="0"/>
              <a:t>pela instituição de acolhimento</a:t>
            </a:r>
          </a:p>
          <a:p>
            <a:pPr lvl="1"/>
            <a:r>
              <a:rPr lang="pt-PT" dirty="0" smtClean="0"/>
              <a:t>Receber o diploma/certificado de participação</a:t>
            </a:r>
          </a:p>
          <a:p>
            <a:pPr lvl="1"/>
            <a:endParaRPr lang="pt-PT" dirty="0" smtClean="0"/>
          </a:p>
          <a:p>
            <a:pPr lvl="1"/>
            <a:endParaRPr lang="pt-PT" dirty="0"/>
          </a:p>
          <a:p>
            <a:pPr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8427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ERASMUS + 2019</a:t>
            </a:r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3212976"/>
            <a:ext cx="6629400" cy="1296144"/>
          </a:xfrm>
        </p:spPr>
        <p:txBody>
          <a:bodyPr/>
          <a:lstStyle/>
          <a:p>
            <a:r>
              <a:rPr lang="pt-PT" sz="2800" b="1" dirty="0" smtClean="0"/>
              <a:t>Internacionalização do Currículo e Promoção da Cidadania</a:t>
            </a:r>
            <a:endParaRPr lang="pt-PT" sz="2800" b="1" dirty="0"/>
          </a:p>
        </p:txBody>
      </p:sp>
    </p:spTree>
    <p:extLst>
      <p:ext uri="{BB962C8B-B14F-4D97-AF65-F5344CB8AC3E}">
        <p14:creationId xmlns:p14="http://schemas.microsoft.com/office/powerpoint/2010/main" val="3225906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Tarefas do participante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92500" lnSpcReduction="20000"/>
          </a:bodyPr>
          <a:lstStyle/>
          <a:p>
            <a:endParaRPr lang="pt-PT" dirty="0" smtClean="0"/>
          </a:p>
          <a:p>
            <a:r>
              <a:rPr lang="pt-PT" b="1" dirty="0" smtClean="0"/>
              <a:t>Após </a:t>
            </a:r>
            <a:r>
              <a:rPr lang="pt-PT" b="1" dirty="0"/>
              <a:t>a mobilidade</a:t>
            </a:r>
            <a:r>
              <a:rPr lang="pt-PT" dirty="0"/>
              <a:t>:</a:t>
            </a:r>
          </a:p>
          <a:p>
            <a:pPr lvl="1" algn="just"/>
            <a:r>
              <a:rPr lang="pt-PT" dirty="0" smtClean="0"/>
              <a:t>Elaborar o </a:t>
            </a:r>
            <a:r>
              <a:rPr lang="pt-PT" b="1" dirty="0" smtClean="0"/>
              <a:t>relatório de participação</a:t>
            </a:r>
            <a:r>
              <a:rPr lang="pt-PT" dirty="0" smtClean="0"/>
              <a:t>, submetê-lo na plataforma e enviá-lo ao órgão executivo e à DRE</a:t>
            </a:r>
          </a:p>
          <a:p>
            <a:pPr lvl="1" algn="just"/>
            <a:r>
              <a:rPr lang="pt-PT" dirty="0" smtClean="0"/>
              <a:t>Entregar uma cópia do </a:t>
            </a:r>
            <a:r>
              <a:rPr lang="pt-PT" i="1" dirty="0" err="1"/>
              <a:t>Europass</a:t>
            </a:r>
            <a:r>
              <a:rPr lang="pt-PT" i="1" dirty="0"/>
              <a:t> </a:t>
            </a:r>
            <a:r>
              <a:rPr lang="pt-PT" i="1" dirty="0" err="1"/>
              <a:t>Mobility</a:t>
            </a:r>
            <a:r>
              <a:rPr lang="pt-PT" i="1" dirty="0"/>
              <a:t> </a:t>
            </a:r>
            <a:r>
              <a:rPr lang="pt-PT" i="1" dirty="0" err="1"/>
              <a:t>Document</a:t>
            </a:r>
            <a:r>
              <a:rPr lang="pt-PT" i="1" dirty="0"/>
              <a:t> </a:t>
            </a:r>
            <a:r>
              <a:rPr lang="pt-PT" dirty="0" smtClean="0"/>
              <a:t>à escola, como comprovativo do decurso da mobilidade</a:t>
            </a:r>
          </a:p>
          <a:p>
            <a:pPr lvl="1" algn="just"/>
            <a:r>
              <a:rPr lang="pt-PT" dirty="0" smtClean="0"/>
              <a:t>Participar na reunião final </a:t>
            </a:r>
          </a:p>
          <a:p>
            <a:pPr lvl="1" algn="just"/>
            <a:endParaRPr lang="pt-PT" dirty="0"/>
          </a:p>
          <a:p>
            <a:pPr lvl="1" algn="just"/>
            <a:r>
              <a:rPr lang="pt-PT" dirty="0" smtClean="0"/>
              <a:t>Elaborar uma </a:t>
            </a:r>
            <a:r>
              <a:rPr lang="pt-PT" b="1" dirty="0" smtClean="0"/>
              <a:t>ficha de caracterização para o CBP</a:t>
            </a:r>
          </a:p>
          <a:p>
            <a:pPr marL="411480" lvl="1" indent="0" algn="just">
              <a:buNone/>
            </a:pPr>
            <a:endParaRPr lang="pt-PT" dirty="0" smtClean="0"/>
          </a:p>
          <a:p>
            <a:pPr lvl="1" algn="just"/>
            <a:r>
              <a:rPr lang="pt-PT" dirty="0" smtClean="0"/>
              <a:t>Participar na estratégia de </a:t>
            </a:r>
            <a:r>
              <a:rPr lang="pt-PT" b="1" dirty="0" smtClean="0"/>
              <a:t>disseminação</a:t>
            </a:r>
            <a:r>
              <a:rPr lang="pt-PT" dirty="0" smtClean="0"/>
              <a:t> definida pela equipa do projecto</a:t>
            </a:r>
          </a:p>
          <a:p>
            <a:pPr lvl="1" algn="just"/>
            <a:r>
              <a:rPr lang="pt-PT" dirty="0" smtClean="0"/>
              <a:t>Implementar sessões de disseminação</a:t>
            </a:r>
          </a:p>
          <a:p>
            <a:pPr lvl="1" algn="just"/>
            <a:r>
              <a:rPr lang="pt-PT" dirty="0" smtClean="0"/>
              <a:t>Preencher inquérito de satisfação</a:t>
            </a:r>
          </a:p>
          <a:p>
            <a:pPr lvl="1" algn="just"/>
            <a:r>
              <a:rPr lang="pt-PT" dirty="0" smtClean="0"/>
              <a:t>Fornecer dados para o relatório de avaliação final</a:t>
            </a:r>
            <a:endParaRPr lang="pt-PT" dirty="0"/>
          </a:p>
          <a:p>
            <a:pPr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4689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CERTIFICAÇÃO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PT" dirty="0" smtClean="0"/>
              <a:t>Certificado emitido pela entidade responsável do curso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Certificado </a:t>
            </a:r>
            <a:r>
              <a:rPr lang="pt-PT" dirty="0" err="1" smtClean="0"/>
              <a:t>Europass</a:t>
            </a:r>
            <a:r>
              <a:rPr lang="pt-PT" dirty="0" smtClean="0"/>
              <a:t> 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Certificado individual de creditação de acção realizada por instituição estrangeira</a:t>
            </a:r>
          </a:p>
          <a:p>
            <a:pPr lvl="1" algn="just"/>
            <a:r>
              <a:rPr lang="pt-PT" dirty="0" smtClean="0"/>
              <a:t>Acreditadas para progressão em carreira</a:t>
            </a:r>
          </a:p>
          <a:p>
            <a:pPr lvl="1" algn="just"/>
            <a:r>
              <a:rPr lang="pt-PT" dirty="0" smtClean="0"/>
              <a:t>Não acreditadas para aplicação do </a:t>
            </a:r>
            <a:r>
              <a:rPr lang="pt-PT" dirty="0" err="1" smtClean="0"/>
              <a:t>art</a:t>
            </a:r>
            <a:r>
              <a:rPr lang="pt-PT" dirty="0" smtClean="0"/>
              <a:t>. 9 do RJFCP</a:t>
            </a:r>
          </a:p>
          <a:p>
            <a:pPr lvl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71831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Como me posso candidatar?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4274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Candidatura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Leitura atenta do projecto!</a:t>
            </a:r>
          </a:p>
          <a:p>
            <a:pPr algn="just"/>
            <a:r>
              <a:rPr lang="pt-PT" dirty="0" smtClean="0"/>
              <a:t>Preenchimento (criativo) da (criativa) ficha de sinalização!</a:t>
            </a:r>
          </a:p>
          <a:p>
            <a:endParaRPr lang="pt-PT" dirty="0"/>
          </a:p>
          <a:p>
            <a:r>
              <a:rPr lang="pt-PT" b="1" dirty="0" smtClean="0">
                <a:solidFill>
                  <a:schemeClr val="accent5"/>
                </a:solidFill>
              </a:rPr>
              <a:t>DATAS</a:t>
            </a:r>
            <a:endParaRPr lang="pt-PT" dirty="0" smtClean="0"/>
          </a:p>
          <a:p>
            <a:endParaRPr lang="pt-PT" sz="1000" dirty="0" smtClean="0"/>
          </a:p>
          <a:p>
            <a:r>
              <a:rPr lang="pt-PT" dirty="0" smtClean="0"/>
              <a:t>1. Candidatura – </a:t>
            </a:r>
            <a:r>
              <a:rPr lang="pt-PT" sz="3600" b="1" dirty="0" smtClean="0">
                <a:solidFill>
                  <a:srgbClr val="FF0000"/>
                </a:solidFill>
              </a:rPr>
              <a:t>23 a 30 de </a:t>
            </a:r>
            <a:r>
              <a:rPr lang="pt-PT" sz="3600" b="1" dirty="0" err="1" smtClean="0">
                <a:solidFill>
                  <a:srgbClr val="FF0000"/>
                </a:solidFill>
              </a:rPr>
              <a:t>setembro</a:t>
            </a:r>
            <a:endParaRPr lang="pt-PT" b="1" dirty="0" smtClean="0">
              <a:solidFill>
                <a:srgbClr val="FF0000"/>
              </a:solidFill>
            </a:endParaRPr>
          </a:p>
          <a:p>
            <a:endParaRPr lang="pt-PT" dirty="0" smtClean="0"/>
          </a:p>
          <a:p>
            <a:r>
              <a:rPr lang="pt-PT" dirty="0" smtClean="0"/>
              <a:t>2. Resultados – </a:t>
            </a:r>
            <a:r>
              <a:rPr lang="pt-PT" sz="3600" b="1" dirty="0" smtClean="0">
                <a:solidFill>
                  <a:srgbClr val="FF0000"/>
                </a:solidFill>
              </a:rPr>
              <a:t>7 de </a:t>
            </a:r>
            <a:r>
              <a:rPr lang="pt-PT" sz="3600" b="1" dirty="0" err="1" smtClean="0">
                <a:solidFill>
                  <a:srgbClr val="FF0000"/>
                </a:solidFill>
              </a:rPr>
              <a:t>outubro</a:t>
            </a:r>
            <a:r>
              <a:rPr lang="pt-PT" sz="3600" b="1" dirty="0" smtClean="0">
                <a:solidFill>
                  <a:srgbClr val="FF0000"/>
                </a:solidFill>
              </a:rPr>
              <a:t> </a:t>
            </a:r>
            <a:endParaRPr lang="pt-P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0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+ informações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pt-PT" sz="4000" dirty="0" smtClean="0"/>
          </a:p>
          <a:p>
            <a:pPr algn="ctr"/>
            <a:endParaRPr lang="pt-PT" sz="4000" dirty="0"/>
          </a:p>
          <a:p>
            <a:pPr algn="ctr"/>
            <a:r>
              <a:rPr lang="pt-PT" sz="4000" dirty="0" smtClean="0"/>
              <a:t>erasmusmaisesvn@gmail.com</a:t>
            </a:r>
            <a:endParaRPr lang="pt-PT" sz="4000" dirty="0"/>
          </a:p>
        </p:txBody>
      </p:sp>
    </p:spTree>
    <p:extLst>
      <p:ext uri="{BB962C8B-B14F-4D97-AF65-F5344CB8AC3E}">
        <p14:creationId xmlns:p14="http://schemas.microsoft.com/office/powerpoint/2010/main" val="264741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Como decorre o projecto?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50387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Desenvolvimento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57200" y="1752601"/>
            <a:ext cx="8229600" cy="3548608"/>
          </a:xfrm>
        </p:spPr>
        <p:txBody>
          <a:bodyPr>
            <a:normAutofit lnSpcReduction="10000"/>
          </a:bodyPr>
          <a:lstStyle/>
          <a:p>
            <a:endParaRPr lang="pt-PT" dirty="0" smtClean="0"/>
          </a:p>
          <a:p>
            <a:r>
              <a:rPr lang="pt-PT" dirty="0" smtClean="0"/>
              <a:t>ATIVIDADES DE PREPARAÇÃO</a:t>
            </a:r>
          </a:p>
          <a:p>
            <a:pPr lvl="1"/>
            <a:r>
              <a:rPr lang="pt-PT" dirty="0" smtClean="0"/>
              <a:t>Da responsabilidade da equipa coordenadora</a:t>
            </a:r>
          </a:p>
          <a:p>
            <a:pPr lvl="1"/>
            <a:r>
              <a:rPr lang="pt-PT" dirty="0" smtClean="0"/>
              <a:t>Da responsabilidade do participante</a:t>
            </a:r>
          </a:p>
          <a:p>
            <a:endParaRPr lang="pt-PT" dirty="0" smtClean="0"/>
          </a:p>
          <a:p>
            <a:r>
              <a:rPr lang="pt-PT" dirty="0" smtClean="0"/>
              <a:t>IMPLEMENTAÇÃO – MOBILIDADES</a:t>
            </a:r>
          </a:p>
          <a:p>
            <a:endParaRPr lang="pt-PT" dirty="0" smtClean="0"/>
          </a:p>
          <a:p>
            <a:r>
              <a:rPr lang="pt-PT" dirty="0" smtClean="0"/>
              <a:t>DISSEMINAÇÃO E AVALIAÇÃO</a:t>
            </a:r>
          </a:p>
          <a:p>
            <a:pPr lvl="1"/>
            <a:r>
              <a:rPr lang="pt-PT" dirty="0"/>
              <a:t>Da responsabilidade da equipa </a:t>
            </a:r>
            <a:r>
              <a:rPr lang="pt-PT" dirty="0" smtClean="0"/>
              <a:t>ERASMUS+</a:t>
            </a:r>
            <a:endParaRPr lang="pt-PT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7504" y="5877272"/>
            <a:ext cx="8928992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FF0000"/>
                </a:solidFill>
              </a:rPr>
              <a:t>Projecto disponível para consulta na página da escola – separador ERASMUS+</a:t>
            </a:r>
            <a:endParaRPr lang="pt-P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168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MOBILIDADES &amp; </a:t>
            </a:r>
            <a:r>
              <a:rPr lang="pt-PT" dirty="0" err="1" smtClean="0"/>
              <a:t>jOBSHADOWING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3858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1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pt-PT" dirty="0" smtClean="0"/>
              <a:t>Nome: </a:t>
            </a:r>
            <a:r>
              <a:rPr lang="pt-PT" b="1" dirty="0" err="1" smtClean="0"/>
              <a:t>The</a:t>
            </a:r>
            <a:r>
              <a:rPr lang="pt-PT" b="1" dirty="0" smtClean="0"/>
              <a:t> 4 </a:t>
            </a:r>
            <a:r>
              <a:rPr lang="pt-PT" b="1" dirty="0" err="1" smtClean="0"/>
              <a:t>Cs</a:t>
            </a:r>
            <a:r>
              <a:rPr lang="pt-PT" b="1" dirty="0" smtClean="0"/>
              <a:t>: </a:t>
            </a:r>
            <a:r>
              <a:rPr lang="pt-PT" b="1" dirty="0" err="1" smtClean="0"/>
              <a:t>Creativity</a:t>
            </a:r>
            <a:r>
              <a:rPr lang="pt-PT" b="1" dirty="0" smtClean="0"/>
              <a:t>, </a:t>
            </a:r>
            <a:r>
              <a:rPr lang="pt-PT" b="1" dirty="0" err="1" smtClean="0"/>
              <a:t>Critical</a:t>
            </a:r>
            <a:r>
              <a:rPr lang="pt-PT" b="1" dirty="0" smtClean="0"/>
              <a:t> </a:t>
            </a:r>
            <a:r>
              <a:rPr lang="pt-PT" b="1" dirty="0" err="1" smtClean="0"/>
              <a:t>Thinking</a:t>
            </a:r>
            <a:r>
              <a:rPr lang="pt-PT" b="1" dirty="0" smtClean="0"/>
              <a:t>, </a:t>
            </a:r>
            <a:r>
              <a:rPr lang="pt-PT" b="1" dirty="0" err="1" smtClean="0"/>
              <a:t>Communication</a:t>
            </a:r>
            <a:r>
              <a:rPr lang="pt-PT" b="1" dirty="0" smtClean="0"/>
              <a:t> </a:t>
            </a:r>
            <a:r>
              <a:rPr lang="pt-PT" b="1" dirty="0" err="1" smtClean="0"/>
              <a:t>and</a:t>
            </a:r>
            <a:r>
              <a:rPr lang="pt-PT" b="1" dirty="0" smtClean="0"/>
              <a:t> </a:t>
            </a:r>
            <a:r>
              <a:rPr lang="pt-PT" b="1" dirty="0" err="1" smtClean="0"/>
              <a:t>Collaboration</a:t>
            </a:r>
            <a:r>
              <a:rPr lang="pt-PT" b="1" dirty="0" smtClean="0"/>
              <a:t> in </a:t>
            </a:r>
            <a:r>
              <a:rPr lang="pt-PT" b="1" dirty="0" err="1" smtClean="0"/>
              <a:t>Schools</a:t>
            </a:r>
            <a:endParaRPr lang="pt-PT" b="1" dirty="0" smtClean="0"/>
          </a:p>
          <a:p>
            <a:r>
              <a:rPr lang="pt-PT" dirty="0" smtClean="0"/>
              <a:t>Local: Split, Croácia</a:t>
            </a:r>
          </a:p>
          <a:p>
            <a:r>
              <a:rPr lang="pt-PT" dirty="0" smtClean="0"/>
              <a:t>Duração: 6 dias</a:t>
            </a:r>
          </a:p>
          <a:p>
            <a:r>
              <a:rPr lang="pt-PT" dirty="0" smtClean="0"/>
              <a:t>Grupo: 3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elemento da equipa </a:t>
            </a:r>
            <a:r>
              <a:rPr lang="pt-PT" dirty="0" err="1" smtClean="0"/>
              <a:t>ProSucesso</a:t>
            </a:r>
            <a:endParaRPr lang="pt-PT" dirty="0" smtClean="0"/>
          </a:p>
          <a:p>
            <a:pPr lvl="1" algn="just"/>
            <a:r>
              <a:rPr lang="pt-PT" dirty="0" smtClean="0"/>
              <a:t>1 docente com trabalho desenvolvido na área da cidadania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7999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2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ICT in my classroom: enhancing student´s learning, collaboration, motivation and creativity across the curriculum</a:t>
            </a:r>
          </a:p>
          <a:p>
            <a:r>
              <a:rPr lang="pt-PT" dirty="0" smtClean="0"/>
              <a:t>Local: Ljubljana, Eslovénia</a:t>
            </a:r>
          </a:p>
          <a:p>
            <a:r>
              <a:rPr lang="pt-PT" dirty="0" smtClean="0"/>
              <a:t>Duração: 7dias</a:t>
            </a:r>
          </a:p>
          <a:p>
            <a:r>
              <a:rPr lang="pt-PT" dirty="0" smtClean="0"/>
              <a:t>Grupo: 3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docente de AFC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99915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3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CLIL – Content and language integrated learning </a:t>
            </a:r>
          </a:p>
          <a:p>
            <a:r>
              <a:rPr lang="pt-PT" dirty="0" smtClean="0"/>
              <a:t>Local: Praga, República Checa</a:t>
            </a:r>
          </a:p>
          <a:p>
            <a:r>
              <a:rPr lang="pt-PT" dirty="0" smtClean="0"/>
              <a:t>Duração: 5 dias</a:t>
            </a:r>
          </a:p>
          <a:p>
            <a:r>
              <a:rPr lang="pt-PT" dirty="0" smtClean="0"/>
              <a:t>Grupo: 3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coordenador de departamento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993037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Mobilidade/Curso 4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PT" dirty="0" smtClean="0"/>
              <a:t>Nome: </a:t>
            </a:r>
            <a:r>
              <a:rPr lang="en-US" b="1" dirty="0" smtClean="0"/>
              <a:t>Integration and Multiculturality</a:t>
            </a:r>
          </a:p>
          <a:p>
            <a:r>
              <a:rPr lang="pt-PT" dirty="0" smtClean="0"/>
              <a:t>Local: </a:t>
            </a:r>
            <a:r>
              <a:rPr lang="pt-PT" dirty="0"/>
              <a:t>Split, Croácia</a:t>
            </a:r>
            <a:endParaRPr lang="pt-PT" dirty="0" smtClean="0"/>
          </a:p>
          <a:p>
            <a:r>
              <a:rPr lang="pt-PT" dirty="0" smtClean="0"/>
              <a:t>Duração: 7 dias</a:t>
            </a:r>
          </a:p>
          <a:p>
            <a:r>
              <a:rPr lang="pt-PT" dirty="0" smtClean="0"/>
              <a:t>Grupo: 3</a:t>
            </a:r>
          </a:p>
          <a:p>
            <a:r>
              <a:rPr lang="pt-PT" dirty="0" smtClean="0"/>
              <a:t>Banda: 5</a:t>
            </a:r>
          </a:p>
          <a:p>
            <a:endParaRPr lang="pt-PT" dirty="0" smtClean="0"/>
          </a:p>
          <a:p>
            <a:r>
              <a:rPr lang="pt-PT" dirty="0" smtClean="0"/>
              <a:t>Destinatários: </a:t>
            </a:r>
          </a:p>
          <a:p>
            <a:pPr lvl="1"/>
            <a:r>
              <a:rPr lang="pt-PT" dirty="0" smtClean="0"/>
              <a:t>1 membro da equipa de Educação Empreendedora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062378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ário">
  <a:themeElements>
    <a:clrScheme name="Alfinete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Boticá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á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407</TotalTime>
  <Words>822</Words>
  <Application>Microsoft Office PowerPoint</Application>
  <PresentationFormat>Apresentação no Ecrã (4:3)</PresentationFormat>
  <Paragraphs>189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25" baseType="lpstr">
      <vt:lpstr>Boticário</vt:lpstr>
      <vt:lpstr>Internacionalização do Currículo e Promoção da Cidadania</vt:lpstr>
      <vt:lpstr>Internacionalização do Currículo e Promoção da Cidadania</vt:lpstr>
      <vt:lpstr>Como decorre o projecto?</vt:lpstr>
      <vt:lpstr>Desenvolvimento</vt:lpstr>
      <vt:lpstr>MOBILIDADES &amp; jOBSHADOWING</vt:lpstr>
      <vt:lpstr>Mobilidade/Curso 1</vt:lpstr>
      <vt:lpstr>Mobilidade/Curso 2</vt:lpstr>
      <vt:lpstr>Mobilidade/Curso 3</vt:lpstr>
      <vt:lpstr>Mobilidade/Curso 4</vt:lpstr>
      <vt:lpstr>Mobilidade/Curso 5</vt:lpstr>
      <vt:lpstr>Mobilidade/Curso 6</vt:lpstr>
      <vt:lpstr>Mobilidade/Curso 7</vt:lpstr>
      <vt:lpstr>Mobilidade/Curso 8</vt:lpstr>
      <vt:lpstr>Mobilidade/Curso 9</vt:lpstr>
      <vt:lpstr>Jobshadowing </vt:lpstr>
      <vt:lpstr>O que tenho que fazer?</vt:lpstr>
      <vt:lpstr>Tarefas do participante</vt:lpstr>
      <vt:lpstr>Tarefas do participante</vt:lpstr>
      <vt:lpstr>Tarefas do participante</vt:lpstr>
      <vt:lpstr>Tarefas do participante</vt:lpstr>
      <vt:lpstr>CERTIFICAÇÃO</vt:lpstr>
      <vt:lpstr>Como me posso candidatar?</vt:lpstr>
      <vt:lpstr>Candidatura</vt:lpstr>
      <vt:lpstr>+ informações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Raquel Oliveira</dc:creator>
  <cp:lastModifiedBy>Raquel Oliveira</cp:lastModifiedBy>
  <cp:revision>115</cp:revision>
  <dcterms:created xsi:type="dcterms:W3CDTF">2019-08-26T10:09:19Z</dcterms:created>
  <dcterms:modified xsi:type="dcterms:W3CDTF">2019-09-20T14:35:15Z</dcterms:modified>
</cp:coreProperties>
</file>